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sldIdLst>
    <p:sldId id="256" r:id="rId3"/>
    <p:sldId id="257" r:id="rId4"/>
    <p:sldId id="262" r:id="rId5"/>
    <p:sldId id="270" r:id="rId6"/>
    <p:sldId id="265" r:id="rId7"/>
    <p:sldId id="263" r:id="rId8"/>
    <p:sldId id="268" r:id="rId9"/>
    <p:sldId id="264" r:id="rId10"/>
    <p:sldId id="269" r:id="rId11"/>
    <p:sldId id="267" r:id="rId12"/>
    <p:sldId id="258" r:id="rId13"/>
    <p:sldId id="271" r:id="rId14"/>
    <p:sldId id="259" r:id="rId15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4.xml"/><Relationship Id="rId7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371525" y="1316875"/>
            <a:ext cx="1274038" cy="1274038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 rot="21600000">
            <a:off x="0" y="1954822"/>
            <a:ext cx="12191758" cy="2398661"/>
            <a:chOff x="0" y="0"/>
            <a:chExt cx="12191758" cy="2398661"/>
          </a:xfrm>
          <a:solidFill>
            <a:schemeClr val="accent6">
              <a:lumMod val="75000"/>
            </a:schemeClr>
          </a:solidFill>
        </p:grpSpPr>
        <p:sp>
          <p:nvSpPr>
            <p:cNvPr id="4" name="rect 4"/>
            <p:cNvSpPr/>
            <p:nvPr/>
          </p:nvSpPr>
          <p:spPr>
            <a:xfrm>
              <a:off x="0" y="4292"/>
              <a:ext cx="12191758" cy="2394369"/>
            </a:xfrm>
            <a:prstGeom prst="rect">
              <a:avLst/>
            </a:prstGeom>
            <a:grpFill/>
            <a:ln w="0" cap="flat">
              <a:solidFill>
                <a:schemeClr val="accent4">
                  <a:lumMod val="75000"/>
                </a:schemeClr>
              </a:solidFill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" name="textbox 6"/>
            <p:cNvSpPr/>
            <p:nvPr/>
          </p:nvSpPr>
          <p:spPr>
            <a:xfrm>
              <a:off x="937135" y="332857"/>
              <a:ext cx="10317487" cy="1553844"/>
            </a:xfrm>
            <a:prstGeom prst="rect">
              <a:avLst/>
            </a:prstGeom>
            <a:grp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3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ctr" rtl="0" eaLnBrk="0">
                <a:lnSpc>
                  <a:spcPts val="3865"/>
                </a:lnSpc>
              </a:pPr>
              <a:r>
                <a:rPr sz="2800" kern="0" spc="-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程序设计（基础项目一</a:t>
              </a:r>
              <a:r>
                <a:rPr sz="28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）工业互联领域的程序开发</a:t>
              </a:r>
              <a:endPara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 rtl="0" eaLnBrk="0">
                <a:lnSpc>
                  <a:spcPct val="119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ctr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ctr" rtl="0" eaLnBrk="0">
                <a:lnSpc>
                  <a:spcPct val="9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ctr" rtl="0" eaLnBrk="0">
                <a:lnSpc>
                  <a:spcPts val="5445"/>
                </a:lnSpc>
              </a:pPr>
              <a:r>
                <a:rPr lang="zh-CN" altLang="en-US" sz="4300" kern="0" spc="9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随机车流动态仿真模拟程序开发</a:t>
              </a:r>
              <a:endParaRPr sz="4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525" y="0"/>
              <a:ext cx="1274026" cy="6364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textbox 10"/>
          <p:cNvSpPr/>
          <p:nvPr/>
        </p:nvSpPr>
        <p:spPr>
          <a:xfrm>
            <a:off x="3167954" y="4664073"/>
            <a:ext cx="6035039" cy="16935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5000"/>
              </a:lnSpc>
            </a:pPr>
            <a:r>
              <a:rPr sz="2400" kern="0" spc="-1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学生姓名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王尹囿 庄程博 李正昇 汤鸿哲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ts val="5320"/>
              </a:lnSpc>
            </a:pPr>
            <a:r>
              <a:rPr sz="2400" kern="0" spc="-2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指导老师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4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马如进  教授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64640" algn="l" rtl="0" eaLnBrk="0">
              <a:lnSpc>
                <a:spcPct val="88000"/>
              </a:lnSpc>
              <a:spcBef>
                <a:spcPts val="0"/>
              </a:spcBef>
            </a:pP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11/16/2024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3" name="picture 56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345812" y="956512"/>
            <a:ext cx="3666604" cy="360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8837" y="212447"/>
            <a:ext cx="7364626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4</a:t>
            </a:r>
            <a:r>
              <a:rPr lang="zh-CN" alt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、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核心代码介绍</a:t>
            </a:r>
            <a:r>
              <a:rPr lang="en-US" altLang="zh-CN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+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运行结果展示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2B3009-1C6E-086B-7FFC-C75CF46EEABD}"/>
              </a:ext>
            </a:extLst>
          </p:cNvPr>
          <p:cNvSpPr txBox="1"/>
          <p:nvPr/>
        </p:nvSpPr>
        <p:spPr>
          <a:xfrm>
            <a:off x="320779" y="3079084"/>
            <a:ext cx="276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综上，我们实现了：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E0AFFB-0A28-852C-B389-5E363C456E52}"/>
              </a:ext>
            </a:extLst>
          </p:cNvPr>
          <p:cNvSpPr txBox="1"/>
          <p:nvPr/>
        </p:nvSpPr>
        <p:spPr>
          <a:xfrm>
            <a:off x="4530706" y="1758008"/>
            <a:ext cx="24954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•</a:t>
            </a:r>
            <a:r>
              <a:rPr lang="zh-CN" altLang="en-US" dirty="0"/>
              <a:t>模拟现实的路况预测！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•</a:t>
            </a:r>
            <a:r>
              <a:rPr lang="zh-CN" altLang="en-US" dirty="0"/>
              <a:t>不同天气的初步模拟！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•</a:t>
            </a:r>
            <a:r>
              <a:rPr lang="zh-CN" altLang="en-US" dirty="0"/>
              <a:t>团队协作的沉浸体验！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A1CD85A-543F-FFFB-2C9B-43354306F61D}"/>
              </a:ext>
            </a:extLst>
          </p:cNvPr>
          <p:cNvCxnSpPr>
            <a:cxnSpLocks/>
          </p:cNvCxnSpPr>
          <p:nvPr/>
        </p:nvCxnSpPr>
        <p:spPr>
          <a:xfrm flipV="1">
            <a:off x="6932404" y="1664245"/>
            <a:ext cx="1199857" cy="22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20089AB-2F32-3121-12B8-29C7DCA26893}"/>
              </a:ext>
            </a:extLst>
          </p:cNvPr>
          <p:cNvCxnSpPr>
            <a:cxnSpLocks/>
          </p:cNvCxnSpPr>
          <p:nvPr/>
        </p:nvCxnSpPr>
        <p:spPr>
          <a:xfrm>
            <a:off x="6888283" y="1967469"/>
            <a:ext cx="1243978" cy="14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8E630DD-E4C9-CEF2-6E12-100374F18A22}"/>
              </a:ext>
            </a:extLst>
          </p:cNvPr>
          <p:cNvSpPr txBox="1"/>
          <p:nvPr/>
        </p:nvSpPr>
        <p:spPr>
          <a:xfrm>
            <a:off x="8285163" y="1388676"/>
            <a:ext cx="11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是否减速？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4A981CD-54EF-036F-5333-E24ED092C8B9}"/>
              </a:ext>
            </a:extLst>
          </p:cNvPr>
          <p:cNvSpPr txBox="1"/>
          <p:nvPr/>
        </p:nvSpPr>
        <p:spPr>
          <a:xfrm>
            <a:off x="8337114" y="1850341"/>
            <a:ext cx="11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安全变道？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D8C4E24-88EF-990D-F176-751B9F21EF18}"/>
              </a:ext>
            </a:extLst>
          </p:cNvPr>
          <p:cNvCxnSpPr>
            <a:cxnSpLocks/>
          </p:cNvCxnSpPr>
          <p:nvPr/>
        </p:nvCxnSpPr>
        <p:spPr>
          <a:xfrm flipV="1">
            <a:off x="6979268" y="2978345"/>
            <a:ext cx="1106128" cy="155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FC8EC8A-5CD1-0FC3-24F9-C058218D79C5}"/>
              </a:ext>
            </a:extLst>
          </p:cNvPr>
          <p:cNvCxnSpPr>
            <a:cxnSpLocks/>
          </p:cNvCxnSpPr>
          <p:nvPr/>
        </p:nvCxnSpPr>
        <p:spPr>
          <a:xfrm>
            <a:off x="6977669" y="3458728"/>
            <a:ext cx="1156556" cy="14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DC6B5B7-69BD-11E3-A487-288084AF50C4}"/>
              </a:ext>
            </a:extLst>
          </p:cNvPr>
          <p:cNvCxnSpPr>
            <a:cxnSpLocks/>
          </p:cNvCxnSpPr>
          <p:nvPr/>
        </p:nvCxnSpPr>
        <p:spPr>
          <a:xfrm flipV="1">
            <a:off x="7055424" y="4463572"/>
            <a:ext cx="1176441" cy="10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53E0262-72CF-F20A-7DB5-84200AB9E4F5}"/>
              </a:ext>
            </a:extLst>
          </p:cNvPr>
          <p:cNvCxnSpPr>
            <a:cxnSpLocks/>
          </p:cNvCxnSpPr>
          <p:nvPr/>
        </p:nvCxnSpPr>
        <p:spPr>
          <a:xfrm>
            <a:off x="7046520" y="4880434"/>
            <a:ext cx="1176943" cy="16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3151D4C-B3F7-537F-2A25-1D8C64B2783F}"/>
              </a:ext>
            </a:extLst>
          </p:cNvPr>
          <p:cNvSpPr txBox="1"/>
          <p:nvPr/>
        </p:nvSpPr>
        <p:spPr>
          <a:xfrm>
            <a:off x="8481797" y="4196319"/>
            <a:ext cx="161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有序存放代码！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10E4141-B06D-B5CD-8326-866E6C26C23F}"/>
              </a:ext>
            </a:extLst>
          </p:cNvPr>
          <p:cNvSpPr txBox="1"/>
          <p:nvPr/>
        </p:nvSpPr>
        <p:spPr>
          <a:xfrm>
            <a:off x="8419702" y="3421346"/>
            <a:ext cx="161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白天？黑夜？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E874F5D-8B9C-6111-455E-2843BCAF689F}"/>
              </a:ext>
            </a:extLst>
          </p:cNvPr>
          <p:cNvSpPr txBox="1"/>
          <p:nvPr/>
        </p:nvSpPr>
        <p:spPr>
          <a:xfrm>
            <a:off x="8419701" y="2793679"/>
            <a:ext cx="161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雨天？雪天？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17B3805-D743-937B-F51E-AD4AC3074A01}"/>
              </a:ext>
            </a:extLst>
          </p:cNvPr>
          <p:cNvSpPr txBox="1"/>
          <p:nvPr/>
        </p:nvSpPr>
        <p:spPr>
          <a:xfrm>
            <a:off x="8484734" y="4858804"/>
            <a:ext cx="161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及时线上交流！</a:t>
            </a:r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091AD24E-8F2E-E46B-87AC-7BECB23AF6B2}"/>
              </a:ext>
            </a:extLst>
          </p:cNvPr>
          <p:cNvSpPr/>
          <p:nvPr/>
        </p:nvSpPr>
        <p:spPr>
          <a:xfrm>
            <a:off x="3304202" y="1758008"/>
            <a:ext cx="696690" cy="3033603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2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8836" y="212447"/>
            <a:ext cx="11501755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lang="en-US" altLang="zh-CN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5</a:t>
            </a:r>
            <a:r>
              <a:rPr lang="zh-CN" alt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、学习心得体会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694E09-6D53-F872-DDA7-C2EE8F272BC9}"/>
              </a:ext>
            </a:extLst>
          </p:cNvPr>
          <p:cNvSpPr txBox="1"/>
          <p:nvPr/>
        </p:nvSpPr>
        <p:spPr>
          <a:xfrm>
            <a:off x="207952" y="1134532"/>
            <a:ext cx="527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•</a:t>
            </a:r>
            <a:r>
              <a:rPr lang="zh-CN" altLang="en-US" dirty="0"/>
              <a:t>使用标准流程的git团队合作→规范性、高效交流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4D28AD-69AE-1612-4CA0-21863333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57" y="1664746"/>
            <a:ext cx="5089669" cy="49636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2AC8D4-A5CA-667E-AA98-D74325B5212C}"/>
              </a:ext>
            </a:extLst>
          </p:cNvPr>
          <p:cNvSpPr txBox="1"/>
          <p:nvPr/>
        </p:nvSpPr>
        <p:spPr>
          <a:xfrm>
            <a:off x="6041682" y="1168674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•</a:t>
            </a:r>
            <a:r>
              <a:rPr lang="zh-CN" altLang="en-US" dirty="0"/>
              <a:t>逐步拆解问题：体会用编程语言描述现实的乐趣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79592F-3140-389C-D56E-2B99C733DEFC}"/>
              </a:ext>
            </a:extLst>
          </p:cNvPr>
          <p:cNvSpPr txBox="1"/>
          <p:nvPr/>
        </p:nvSpPr>
        <p:spPr>
          <a:xfrm>
            <a:off x="5480501" y="2023757"/>
            <a:ext cx="666235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、车辆跟随：</a:t>
            </a:r>
            <a:r>
              <a:rPr lang="en-US" altLang="zh-CN" sz="1600" dirty="0"/>
              <a:t>✅ </a:t>
            </a:r>
            <a:r>
              <a:rPr lang="zh-CN" altLang="en-US" sz="1600" dirty="0"/>
              <a:t>完成（第</a:t>
            </a:r>
            <a:r>
              <a:rPr lang="en-US" altLang="zh-CN" sz="1600" dirty="0"/>
              <a:t>361-404</a:t>
            </a:r>
            <a:r>
              <a:rPr lang="zh-CN" altLang="en-US" sz="1600" dirty="0"/>
              <a:t>行的</a:t>
            </a:r>
            <a:r>
              <a:rPr lang="en-US" altLang="zh-CN" sz="1600" dirty="0" err="1"/>
              <a:t>checkFrontVehicleDistance</a:t>
            </a:r>
            <a:r>
              <a:rPr lang="zh-CN" altLang="en-US" sz="1600" dirty="0"/>
              <a:t>函数）</a:t>
            </a:r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、统计分布：</a:t>
            </a:r>
            <a:r>
              <a:rPr lang="en-US" altLang="zh-CN" sz="1600" dirty="0"/>
              <a:t>✅ </a:t>
            </a:r>
            <a:r>
              <a:rPr lang="zh-CN" altLang="en-US" sz="1600" dirty="0"/>
              <a:t>完成（</a:t>
            </a:r>
            <a:r>
              <a:rPr lang="en-US" altLang="zh-CN" sz="1600" dirty="0" err="1"/>
              <a:t>VehicleStatistics</a:t>
            </a:r>
            <a:r>
              <a:rPr lang="zh-CN" altLang="en-US" sz="1600" dirty="0"/>
              <a:t>系统）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3</a:t>
            </a:r>
            <a:r>
              <a:rPr lang="zh-CN" altLang="en-US" sz="1600" dirty="0"/>
              <a:t>、</a:t>
            </a:r>
            <a:r>
              <a:rPr lang="en-US" altLang="zh-CN" sz="1600" dirty="0"/>
              <a:t>CSV</a:t>
            </a:r>
            <a:r>
              <a:rPr lang="zh-CN" altLang="en-US" sz="1600" dirty="0"/>
              <a:t>输出：</a:t>
            </a:r>
            <a:r>
              <a:rPr lang="en-US" altLang="zh-CN" sz="1600" dirty="0"/>
              <a:t>✅ </a:t>
            </a:r>
            <a:r>
              <a:rPr lang="zh-CN" altLang="en-US" sz="1600" dirty="0"/>
              <a:t>完成（</a:t>
            </a:r>
            <a:r>
              <a:rPr lang="en-US" altLang="zh-CN" sz="1600" dirty="0" err="1"/>
              <a:t>saveVehicleProbabilityStatistics</a:t>
            </a:r>
            <a:r>
              <a:rPr lang="zh-CN" altLang="en-US" sz="1600" dirty="0"/>
              <a:t>等函数）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4</a:t>
            </a:r>
            <a:r>
              <a:rPr lang="zh-CN" altLang="en-US" sz="1600" dirty="0"/>
              <a:t>、车辆变道：</a:t>
            </a:r>
            <a:r>
              <a:rPr lang="en-US" altLang="zh-CN" sz="1600" dirty="0"/>
              <a:t>✅ </a:t>
            </a:r>
            <a:r>
              <a:rPr lang="zh-CN" altLang="en-US" sz="1600" dirty="0"/>
              <a:t>完成（平滑变道系统）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5</a:t>
            </a:r>
            <a:r>
              <a:rPr lang="zh-CN" altLang="en-US" sz="1600" dirty="0"/>
              <a:t>、车辆抛锚：</a:t>
            </a:r>
            <a:r>
              <a:rPr lang="en-US" altLang="zh-CN" sz="1600" dirty="0"/>
              <a:t>✅ </a:t>
            </a:r>
            <a:r>
              <a:rPr lang="zh-CN" altLang="en-US" sz="1600" dirty="0"/>
              <a:t>完成（</a:t>
            </a:r>
            <a:r>
              <a:rPr lang="en-US" altLang="zh-CN" sz="1600" dirty="0" err="1"/>
              <a:t>isBrokenDown</a:t>
            </a:r>
            <a:r>
              <a:rPr lang="zh-CN" altLang="en-US" sz="1600" dirty="0"/>
              <a:t>标志和</a:t>
            </a:r>
            <a:r>
              <a:rPr lang="en-US" altLang="zh-CN" sz="1600" dirty="0" err="1"/>
              <a:t>handleDangerousSituation</a:t>
            </a:r>
            <a:r>
              <a:rPr lang="zh-CN" altLang="en-US" sz="1600" dirty="0"/>
              <a:t>函数）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6</a:t>
            </a:r>
            <a:r>
              <a:rPr lang="zh-CN" altLang="en-US" sz="1600" dirty="0"/>
              <a:t>、碰撞检测：</a:t>
            </a:r>
            <a:r>
              <a:rPr lang="en-US" altLang="zh-CN" sz="1600" dirty="0"/>
              <a:t>✅ </a:t>
            </a:r>
            <a:r>
              <a:rPr lang="zh-CN" altLang="en-US" sz="1600" dirty="0"/>
              <a:t>完成（轨迹相交检测）</a:t>
            </a: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99C54153-20DD-6C4D-C143-EE25562866D8}"/>
              </a:ext>
            </a:extLst>
          </p:cNvPr>
          <p:cNvSpPr/>
          <p:nvPr/>
        </p:nvSpPr>
        <p:spPr>
          <a:xfrm>
            <a:off x="8188569" y="5152292"/>
            <a:ext cx="316523" cy="662354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B86E1E7-9261-C053-17B1-051C57944778}"/>
              </a:ext>
            </a:extLst>
          </p:cNvPr>
          <p:cNvSpPr/>
          <p:nvPr/>
        </p:nvSpPr>
        <p:spPr>
          <a:xfrm>
            <a:off x="6257133" y="5960791"/>
            <a:ext cx="51090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绘制我们的车辆模拟软件！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8836" y="212447"/>
            <a:ext cx="11501755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lang="en-US" altLang="zh-CN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</a:t>
            </a:r>
            <a:r>
              <a:rPr lang="zh-CN" alt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、未来展望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4FA548-5E6C-F2BF-CA72-AD5A514C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24" y="1919342"/>
            <a:ext cx="4048125" cy="3543300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72DBA0B3-8FD8-7FC2-271A-8CDF8FB57830}"/>
              </a:ext>
            </a:extLst>
          </p:cNvPr>
          <p:cNvSpPr/>
          <p:nvPr/>
        </p:nvSpPr>
        <p:spPr>
          <a:xfrm>
            <a:off x="5703146" y="1815253"/>
            <a:ext cx="941493" cy="3901440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0B0751-F777-DF62-2D3B-E886E21C24A1}"/>
              </a:ext>
            </a:extLst>
          </p:cNvPr>
          <p:cNvSpPr txBox="1"/>
          <p:nvPr/>
        </p:nvSpPr>
        <p:spPr>
          <a:xfrm>
            <a:off x="7043736" y="1815253"/>
            <a:ext cx="615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11133"/>
                </a:solidFill>
                <a:effectLst/>
                <a:latin typeface="-apple-system"/>
              </a:rPr>
              <a:t>1. </a:t>
            </a:r>
            <a:r>
              <a:rPr lang="zh-CN" altLang="en-US" b="1" i="0" dirty="0">
                <a:solidFill>
                  <a:srgbClr val="111133"/>
                </a:solidFill>
                <a:effectLst/>
                <a:latin typeface="-apple-system"/>
              </a:rPr>
              <a:t>智慧城市交通规划与政策评估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B7CB5B-ACE2-26EF-5FB4-ACAAB0C73A87}"/>
              </a:ext>
            </a:extLst>
          </p:cNvPr>
          <p:cNvSpPr txBox="1"/>
          <p:nvPr/>
        </p:nvSpPr>
        <p:spPr>
          <a:xfrm>
            <a:off x="6982776" y="3579521"/>
            <a:ext cx="6644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11133"/>
                </a:solidFill>
                <a:effectLst/>
                <a:latin typeface="-apple-system"/>
              </a:rPr>
              <a:t>2. </a:t>
            </a:r>
            <a:r>
              <a:rPr lang="zh-CN" altLang="en-US" b="1" i="0" dirty="0">
                <a:solidFill>
                  <a:srgbClr val="111133"/>
                </a:solidFill>
                <a:effectLst/>
                <a:latin typeface="-apple-system"/>
              </a:rPr>
              <a:t>自动驾驶技术测试与验证平台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D3AFDE-E440-B42C-9D9A-41C70BA44DA1}"/>
              </a:ext>
            </a:extLst>
          </p:cNvPr>
          <p:cNvSpPr txBox="1"/>
          <p:nvPr/>
        </p:nvSpPr>
        <p:spPr>
          <a:xfrm>
            <a:off x="6920123" y="5347361"/>
            <a:ext cx="6891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11133"/>
                </a:solidFill>
                <a:effectLst/>
                <a:latin typeface="-apple-system"/>
              </a:rPr>
              <a:t>3. </a:t>
            </a:r>
            <a:r>
              <a:rPr lang="zh-CN" altLang="en-US" b="1" i="0" dirty="0">
                <a:solidFill>
                  <a:srgbClr val="111133"/>
                </a:solidFill>
                <a:effectLst/>
                <a:latin typeface="-apple-system"/>
              </a:rPr>
              <a:t>交通安全研究与事故预防机制构建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F07DDB-4A43-B928-23D6-54CDF9460F0B}"/>
              </a:ext>
            </a:extLst>
          </p:cNvPr>
          <p:cNvSpPr txBox="1"/>
          <p:nvPr/>
        </p:nvSpPr>
        <p:spPr>
          <a:xfrm>
            <a:off x="7135176" y="6083847"/>
            <a:ext cx="2892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And so on……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3393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371513" y="1037376"/>
            <a:ext cx="1274038" cy="1274038"/>
          </a:xfrm>
          <a:prstGeom prst="rect">
            <a:avLst/>
          </a:prstGeom>
        </p:spPr>
      </p:pic>
      <p:sp>
        <p:nvSpPr>
          <p:cNvPr id="66" name="rect 66"/>
          <p:cNvSpPr/>
          <p:nvPr/>
        </p:nvSpPr>
        <p:spPr>
          <a:xfrm>
            <a:off x="242" y="1431516"/>
            <a:ext cx="12191758" cy="239436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" name="textbox 68"/>
          <p:cNvSpPr/>
          <p:nvPr/>
        </p:nvSpPr>
        <p:spPr>
          <a:xfrm>
            <a:off x="4602663" y="4421834"/>
            <a:ext cx="4047013" cy="1498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/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/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组长：庄程博</a:t>
            </a:r>
            <a:endParaRPr lang="en-US" sz="2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/>
            <a:r>
              <a:rPr sz="2400" kern="0" spc="-1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组员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4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王尹囿 汤鸿哲 李正昇 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5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69645" algn="l" rtl="0" eaLnBrk="0">
              <a:lnSpc>
                <a:spcPct val="88000"/>
              </a:lnSpc>
              <a:spcBef>
                <a:spcPts val="5"/>
              </a:spcBef>
            </a:pP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11/16/202</a:t>
            </a:r>
            <a:r>
              <a:rPr lang="en-US" sz="2400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2859953" y="2311414"/>
            <a:ext cx="6629754" cy="7194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spc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5465"/>
              </a:lnSpc>
            </a:pPr>
            <a:r>
              <a:rPr sz="4800" kern="0" spc="3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恳请老师们批评指正</a:t>
            </a:r>
            <a:r>
              <a:rPr sz="4800" kern="0" spc="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2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71525" y="1674954"/>
            <a:ext cx="1274026" cy="636460"/>
          </a:xfrm>
          <a:prstGeom prst="rect">
            <a:avLst/>
          </a:prstGeom>
        </p:spPr>
      </p:pic>
      <p:pic>
        <p:nvPicPr>
          <p:cNvPr id="22" name="picture 56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392640" y="428312"/>
            <a:ext cx="3666604" cy="360362"/>
          </a:xfrm>
          <a:prstGeom prst="rect">
            <a:avLst/>
          </a:prstGeom>
        </p:spPr>
      </p:pic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E44FC61A-99A4-611F-0B1B-3E49F8CC9BC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6" b="26977"/>
          <a:stretch/>
        </p:blipFill>
        <p:spPr>
          <a:xfrm>
            <a:off x="867854" y="4929554"/>
            <a:ext cx="2561146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4"/>
          <p:cNvSpPr/>
          <p:nvPr/>
        </p:nvSpPr>
        <p:spPr>
          <a:xfrm>
            <a:off x="2598978" y="1112913"/>
            <a:ext cx="6117130" cy="64842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ea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•</a:t>
            </a:r>
            <a:r>
              <a:rPr lang="zh-CN" altLang="en-US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程序开发背景</a:t>
            </a:r>
            <a:endParaRPr lang="en-US" altLang="zh-CN" sz="3200" kern="0" spc="1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2" action="ppaction://hlinksldjump"/>
            </a:endParaRPr>
          </a:p>
          <a:p>
            <a:pPr marL="12700" ea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3" action="ppaction://hlinksldjump"/>
              </a:rPr>
              <a:t>•</a:t>
            </a:r>
            <a:r>
              <a:rPr lang="zh-CN" altLang="en-US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3" action="ppaction://hlinksldjump"/>
              </a:rPr>
              <a:t>程序开发概述</a:t>
            </a:r>
            <a:endParaRPr lang="en-US" sz="3200" kern="0" spc="1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3" action="ppaction://hlinksldjump"/>
              </a:rPr>
              <a:t>•</a:t>
            </a:r>
            <a:r>
              <a:rPr sz="3200" kern="0" spc="10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4" action="ppaction://hlinksldjump"/>
              </a:rPr>
              <a:t>程序开发思路</a:t>
            </a:r>
            <a:endParaRPr sz="3200" kern="0" spc="1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3" action="ppaction://hlinksldjump"/>
              </a:rPr>
              <a:t>•</a:t>
            </a:r>
            <a:r>
              <a:rPr sz="3200" kern="0" spc="10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5" action="ppaction://hlinksldjump"/>
              </a:rPr>
              <a:t>核心代码介绍</a:t>
            </a:r>
            <a:r>
              <a:rPr lang="en-US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5" action="ppaction://hlinksldjump"/>
              </a:rPr>
              <a:t>+</a:t>
            </a:r>
            <a:r>
              <a:rPr lang="zh-CN" altLang="en-US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5" action="ppaction://hlinksldjump"/>
              </a:rPr>
              <a:t>运行结果展示</a:t>
            </a:r>
            <a:endParaRPr sz="105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6" action="ppaction://hlinksldjump"/>
              </a:rPr>
              <a:t>•</a:t>
            </a:r>
            <a:r>
              <a:rPr sz="3200" kern="0" spc="10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6" action="ppaction://hlinksldjump"/>
              </a:rPr>
              <a:t>学习心得体会</a:t>
            </a:r>
            <a:endParaRPr lang="en-US" sz="3200" kern="0" spc="1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 rtl="0" ea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7" action="ppaction://hlinksldjump"/>
              </a:rPr>
              <a:t>•</a:t>
            </a:r>
            <a:r>
              <a:rPr lang="zh-CN" altLang="en-US" sz="32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7" action="ppaction://hlinksldjump"/>
              </a:rPr>
              <a:t>未来展望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path 52"/>
          <p:cNvSpPr/>
          <p:nvPr/>
        </p:nvSpPr>
        <p:spPr>
          <a:xfrm>
            <a:off x="9934375" y="276478"/>
            <a:ext cx="8556" cy="333718"/>
          </a:xfrm>
          <a:custGeom>
            <a:avLst/>
            <a:gdLst/>
            <a:ahLst/>
            <a:cxnLst/>
            <a:rect l="0" t="0" r="0" b="0"/>
            <a:pathLst>
              <a:path w="13" h="525">
                <a:moveTo>
                  <a:pt x="6" y="0"/>
                </a:moveTo>
                <a:cubicBezTo>
                  <a:pt x="14" y="174"/>
                  <a:pt x="14" y="350"/>
                  <a:pt x="6" y="525"/>
                </a:cubicBezTo>
                <a:cubicBezTo>
                  <a:pt x="0" y="350"/>
                  <a:pt x="0" y="174"/>
                  <a:pt x="6" y="0"/>
                </a:cubicBez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" name="picture 56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"/>
            <a:ext cx="1857983" cy="68573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-87549" y="2613073"/>
            <a:ext cx="19455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  <a:p>
            <a:pPr algn="ctr"/>
            <a:endParaRPr lang="zh-CN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8836" y="212447"/>
            <a:ext cx="11501755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1.</a:t>
            </a:r>
            <a:r>
              <a:rPr sz="2800" kern="0" spc="7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   </a:t>
            </a:r>
            <a:r>
              <a:rPr sz="2800" kern="0" spc="-1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程序开发</a:t>
            </a:r>
            <a:r>
              <a:rPr lang="zh-CN" altLang="en-US" sz="2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背景</a:t>
            </a: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                                         </a:t>
            </a: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       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EABC3A-13E8-7F37-0985-5F82B1B9895B}"/>
              </a:ext>
            </a:extLst>
          </p:cNvPr>
          <p:cNvSpPr txBox="1"/>
          <p:nvPr/>
        </p:nvSpPr>
        <p:spPr>
          <a:xfrm>
            <a:off x="893451" y="1322297"/>
            <a:ext cx="310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solidFill>
                  <a:srgbClr val="111133"/>
                </a:solidFill>
                <a:latin typeface="-apple-system"/>
              </a:rPr>
              <a:t>•</a:t>
            </a:r>
            <a:r>
              <a:rPr lang="zh-CN" altLang="en-US" b="1" dirty="0">
                <a:solidFill>
                  <a:srgbClr val="111133"/>
                </a:solidFill>
                <a:latin typeface="-apple-system"/>
              </a:rPr>
              <a:t>背景问题</a:t>
            </a:r>
            <a:endParaRPr lang="en-US" altLang="zh-CN" b="1" i="0" dirty="0">
              <a:solidFill>
                <a:srgbClr val="111133"/>
              </a:solidFill>
              <a:effectLst/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11133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111133"/>
                </a:solidFill>
                <a:latin typeface="-apple-system"/>
              </a:rPr>
              <a:t>、城市化加速、车辆激增</a:t>
            </a:r>
            <a:endParaRPr lang="en-US" altLang="zh-CN" dirty="0">
              <a:solidFill>
                <a:srgbClr val="111133"/>
              </a:solidFill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11113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11133"/>
                </a:solidFill>
                <a:effectLst/>
                <a:latin typeface="-apple-system"/>
              </a:rPr>
              <a:t>、交通拥堵 事故高发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1B73F11-6C85-C2A4-1442-F98CD0FD7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Arial Unicode MS"/>
                <a:ea typeface="ui-monospace"/>
              </a:rPr>
              <a:t>•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154EB7A-6536-F746-70D3-6F64FF275868}"/>
              </a:ext>
            </a:extLst>
          </p:cNvPr>
          <p:cNvCxnSpPr>
            <a:cxnSpLocks/>
          </p:cNvCxnSpPr>
          <p:nvPr/>
        </p:nvCxnSpPr>
        <p:spPr>
          <a:xfrm>
            <a:off x="3998025" y="1803601"/>
            <a:ext cx="1120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1">
            <a:extLst>
              <a:ext uri="{FF2B5EF4-FFF2-40B4-BE49-F238E27FC236}">
                <a16:creationId xmlns:a16="http://schemas.microsoft.com/office/drawing/2014/main" id="{5A16C40F-EF90-72F4-AB9A-94F105074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8864" y="1630073"/>
            <a:ext cx="38817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Arial Unicode MS"/>
                <a:ea typeface="ui-monospace"/>
              </a:rPr>
              <a:t>传统管理难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Arial Unicode MS"/>
                <a:ea typeface="ui-monospace"/>
              </a:rPr>
              <a:t>以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Arial Unicode MS"/>
                <a:ea typeface="ui-monospace"/>
              </a:rPr>
              <a:t>满足智能需求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946864-01E5-A33C-636E-9116A64A2155}"/>
              </a:ext>
            </a:extLst>
          </p:cNvPr>
          <p:cNvSpPr/>
          <p:nvPr/>
        </p:nvSpPr>
        <p:spPr>
          <a:xfrm>
            <a:off x="4228497" y="5813245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专业对口！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CDBE20A-0AA9-EF61-2C43-05096F6542CB}"/>
              </a:ext>
            </a:extLst>
          </p:cNvPr>
          <p:cNvCxnSpPr>
            <a:cxnSpLocks/>
          </p:cNvCxnSpPr>
          <p:nvPr/>
        </p:nvCxnSpPr>
        <p:spPr>
          <a:xfrm flipV="1">
            <a:off x="8889841" y="1401221"/>
            <a:ext cx="666899" cy="25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203347D-3E40-07FC-062F-E01982627D5C}"/>
              </a:ext>
            </a:extLst>
          </p:cNvPr>
          <p:cNvSpPr txBox="1"/>
          <p:nvPr/>
        </p:nvSpPr>
        <p:spPr>
          <a:xfrm>
            <a:off x="9857728" y="1305370"/>
            <a:ext cx="14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智能城规！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4A51B35-F532-0E3E-5CE3-E019E7ECB8A5}"/>
              </a:ext>
            </a:extLst>
          </p:cNvPr>
          <p:cNvCxnSpPr/>
          <p:nvPr/>
        </p:nvCxnSpPr>
        <p:spPr>
          <a:xfrm>
            <a:off x="8889842" y="1928659"/>
            <a:ext cx="666899" cy="21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32F7C4B-C21F-A500-AB8E-1180E5ABF823}"/>
              </a:ext>
            </a:extLst>
          </p:cNvPr>
          <p:cNvSpPr txBox="1"/>
          <p:nvPr/>
        </p:nvSpPr>
        <p:spPr>
          <a:xfrm>
            <a:off x="9857728" y="1997753"/>
            <a:ext cx="144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智能建造！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6DD500-CB0B-BB3C-C94F-EF6EA349541F}"/>
              </a:ext>
            </a:extLst>
          </p:cNvPr>
          <p:cNvSpPr txBox="1"/>
          <p:nvPr/>
        </p:nvSpPr>
        <p:spPr>
          <a:xfrm>
            <a:off x="5955323" y="1137631"/>
            <a:ext cx="130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谁来解决？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A48C4F2-4C66-3076-2112-C001F26F7655}"/>
              </a:ext>
            </a:extLst>
          </p:cNvPr>
          <p:cNvCxnSpPr/>
          <p:nvPr/>
        </p:nvCxnSpPr>
        <p:spPr>
          <a:xfrm>
            <a:off x="2637692" y="5591908"/>
            <a:ext cx="1360333" cy="63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146D9DE-3D12-E863-D889-EDE6362939A7}"/>
              </a:ext>
            </a:extLst>
          </p:cNvPr>
          <p:cNvCxnSpPr>
            <a:cxnSpLocks/>
          </p:cNvCxnSpPr>
          <p:nvPr/>
        </p:nvCxnSpPr>
        <p:spPr>
          <a:xfrm flipH="1">
            <a:off x="7321062" y="5557615"/>
            <a:ext cx="1236784" cy="73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雪地中的汽车&#10;&#10;AI 生成的内容可能不正确。">
            <a:extLst>
              <a:ext uri="{FF2B5EF4-FFF2-40B4-BE49-F238E27FC236}">
                <a16:creationId xmlns:a16="http://schemas.microsoft.com/office/drawing/2014/main" id="{2E04E923-767A-4A2A-8BE8-73167DC437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76" y="2400500"/>
            <a:ext cx="4208586" cy="3117732"/>
          </a:xfrm>
          <a:prstGeom prst="rect">
            <a:avLst/>
          </a:prstGeom>
        </p:spPr>
      </p:pic>
      <p:pic>
        <p:nvPicPr>
          <p:cNvPr id="16" name="图片 15" descr="城市里有许多车&#10;&#10;AI 生成的内容可能不正确。">
            <a:extLst>
              <a:ext uri="{FF2B5EF4-FFF2-40B4-BE49-F238E27FC236}">
                <a16:creationId xmlns:a16="http://schemas.microsoft.com/office/drawing/2014/main" id="{80437645-B5FF-6B47-A87E-CDF2989233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0" b="10380"/>
          <a:stretch/>
        </p:blipFill>
        <p:spPr>
          <a:xfrm>
            <a:off x="1145498" y="2472611"/>
            <a:ext cx="4604674" cy="28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5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8836" y="212447"/>
            <a:ext cx="11501755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2</a:t>
            </a:r>
            <a:r>
              <a:rPr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.</a:t>
            </a:r>
            <a:r>
              <a:rPr sz="2800" kern="0" spc="7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   </a:t>
            </a:r>
            <a:r>
              <a:rPr sz="2800" kern="0" spc="-1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程序开发</a:t>
            </a:r>
            <a:r>
              <a:rPr lang="zh-CN" altLang="en-US" sz="2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概述</a:t>
            </a: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                                         </a:t>
            </a: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       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21B73F11-6C85-C2A4-1442-F98CD0FD7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Arial Unicode MS"/>
                <a:ea typeface="ui-monospace"/>
              </a:rPr>
              <a:t>•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5EFB2E-CE48-DEF1-CD72-8DCA2EE0E604}"/>
              </a:ext>
            </a:extLst>
          </p:cNvPr>
          <p:cNvSpPr txBox="1"/>
          <p:nvPr/>
        </p:nvSpPr>
        <p:spPr>
          <a:xfrm>
            <a:off x="554785" y="1395186"/>
            <a:ext cx="61500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111133"/>
                </a:solidFill>
                <a:effectLst/>
                <a:latin typeface="-apple-system"/>
              </a:rPr>
              <a:t>•</a:t>
            </a:r>
            <a:r>
              <a:rPr lang="zh-CN" altLang="en-US" sz="2000" b="1" i="0" dirty="0">
                <a:solidFill>
                  <a:srgbClr val="111133"/>
                </a:solidFill>
                <a:effectLst/>
                <a:latin typeface="-apple-system"/>
              </a:rPr>
              <a:t>我们的解决方案</a:t>
            </a:r>
            <a:endParaRPr lang="en-US" altLang="zh-CN" sz="2000" b="1" i="0" dirty="0">
              <a:solidFill>
                <a:srgbClr val="111133"/>
              </a:solidFill>
              <a:effectLst/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11133"/>
                </a:solidFill>
                <a:effectLst/>
                <a:latin typeface="-apple-system"/>
              </a:rPr>
              <a:t>本项目基于</a:t>
            </a:r>
            <a:r>
              <a:rPr lang="en-US" altLang="zh-CN" sz="2000" b="0" i="0" dirty="0" err="1">
                <a:solidFill>
                  <a:srgbClr val="111133"/>
                </a:solidFill>
                <a:effectLst/>
                <a:latin typeface="-apple-system"/>
              </a:rPr>
              <a:t>EasyX</a:t>
            </a:r>
            <a:r>
              <a:rPr lang="zh-CN" altLang="en-US" sz="2000" b="0" i="0" dirty="0">
                <a:solidFill>
                  <a:srgbClr val="111133"/>
                </a:solidFill>
                <a:effectLst/>
                <a:latin typeface="-apple-system"/>
              </a:rPr>
              <a:t>图形库开发了一套</a:t>
            </a:r>
            <a:r>
              <a:rPr lang="zh-CN" altLang="en-US" sz="2000" b="1" i="0" dirty="0">
                <a:solidFill>
                  <a:srgbClr val="111133"/>
                </a:solidFill>
                <a:effectLst/>
                <a:latin typeface="-apple-system"/>
              </a:rPr>
              <a:t>车辆交通流模拟系统</a:t>
            </a:r>
            <a:r>
              <a:rPr lang="zh-CN" altLang="en-US" sz="2000" b="0" i="0" dirty="0">
                <a:solidFill>
                  <a:srgbClr val="111133"/>
                </a:solidFill>
                <a:effectLst/>
                <a:latin typeface="-apple-system"/>
              </a:rPr>
              <a:t>，旨在构建一个可视化、可交互、具备一定智能决策能力的微观交通仿真环境。系统不仅能够模拟多车道道路上不同类型车辆的行驶行为，还集成了</a:t>
            </a:r>
            <a:r>
              <a:rPr lang="zh-CN" altLang="en-US" sz="2000" b="1" i="0" dirty="0">
                <a:solidFill>
                  <a:srgbClr val="111133"/>
                </a:solidFill>
                <a:effectLst/>
                <a:latin typeface="-apple-system"/>
              </a:rPr>
              <a:t>车辆类型识别、智能变道决策、碰撞检测机制</a:t>
            </a:r>
            <a:r>
              <a:rPr lang="zh-CN" altLang="en-US" sz="2000" b="0" i="0" dirty="0">
                <a:solidFill>
                  <a:srgbClr val="111133"/>
                </a:solidFill>
                <a:effectLst/>
                <a:latin typeface="-apple-system"/>
              </a:rPr>
              <a:t>等核心功能，以更真实地还原实际交通场景中的动态交互过程。</a:t>
            </a:r>
          </a:p>
          <a:p>
            <a:pPr algn="l"/>
            <a:r>
              <a:rPr lang="zh-CN" altLang="en-US" sz="2000" b="0" i="0" dirty="0">
                <a:solidFill>
                  <a:srgbClr val="111133"/>
                </a:solidFill>
                <a:effectLst/>
                <a:latin typeface="-apple-system"/>
              </a:rPr>
              <a:t>此外，为提升模拟的真实性与适应性，系统支持</a:t>
            </a:r>
            <a:r>
              <a:rPr lang="zh-CN" altLang="en-US" sz="2000" b="1" i="0" dirty="0">
                <a:solidFill>
                  <a:srgbClr val="111133"/>
                </a:solidFill>
                <a:effectLst/>
                <a:latin typeface="-apple-system"/>
              </a:rPr>
              <a:t>实时参数调节</a:t>
            </a:r>
            <a:r>
              <a:rPr lang="zh-CN" altLang="en-US" sz="2000" b="0" i="0" dirty="0">
                <a:solidFill>
                  <a:srgbClr val="111133"/>
                </a:solidFill>
                <a:effectLst/>
                <a:latin typeface="-apple-system"/>
              </a:rPr>
              <a:t>（如车流量、车速分布、驾驶员反应时间等），并引入了</a:t>
            </a:r>
            <a:r>
              <a:rPr lang="zh-CN" altLang="en-US" sz="2000" b="1" i="0" dirty="0">
                <a:solidFill>
                  <a:srgbClr val="111133"/>
                </a:solidFill>
                <a:effectLst/>
                <a:latin typeface="-apple-system"/>
              </a:rPr>
              <a:t>天气变化</a:t>
            </a:r>
            <a:r>
              <a:rPr lang="zh-CN" altLang="en-US" sz="2000" b="0" i="0" dirty="0">
                <a:solidFill>
                  <a:srgbClr val="111133"/>
                </a:solidFill>
                <a:effectLst/>
                <a:latin typeface="-apple-system"/>
              </a:rPr>
              <a:t>（如雨、雪、雾）与</a:t>
            </a:r>
            <a:r>
              <a:rPr lang="zh-CN" altLang="en-US" sz="2000" b="1" i="0" dirty="0">
                <a:solidFill>
                  <a:srgbClr val="111133"/>
                </a:solidFill>
                <a:effectLst/>
                <a:latin typeface="-apple-system"/>
              </a:rPr>
              <a:t>昼夜模式切换</a:t>
            </a:r>
            <a:r>
              <a:rPr lang="zh-CN" altLang="en-US" sz="2000" b="0" i="0" dirty="0">
                <a:solidFill>
                  <a:srgbClr val="111133"/>
                </a:solidFill>
                <a:effectLst/>
                <a:latin typeface="-apple-system"/>
              </a:rPr>
              <a:t>等环境因素，用以研究不同外部条件对交通流特性的影响。同时，系统内置</a:t>
            </a:r>
            <a:r>
              <a:rPr lang="zh-CN" altLang="en-US" sz="2000" b="1" i="0" dirty="0">
                <a:solidFill>
                  <a:srgbClr val="111133"/>
                </a:solidFill>
                <a:effectLst/>
                <a:latin typeface="-apple-system"/>
              </a:rPr>
              <a:t>统计分析模块</a:t>
            </a:r>
            <a:r>
              <a:rPr lang="zh-CN" altLang="en-US" sz="2000" b="0" i="0" dirty="0">
                <a:solidFill>
                  <a:srgbClr val="111133"/>
                </a:solidFill>
                <a:effectLst/>
                <a:latin typeface="-apple-system"/>
              </a:rPr>
              <a:t>，可对车流量、平均速度、变道频率、事故率等关键指标进行实时采集与可视化展示，为交通规划与政策制定提供数据支撑。</a:t>
            </a:r>
          </a:p>
        </p:txBody>
      </p:sp>
      <p:pic>
        <p:nvPicPr>
          <p:cNvPr id="7" name="图片 6" descr="图片包含 形状&#10;&#10;AI 生成的内容可能不正确。">
            <a:extLst>
              <a:ext uri="{FF2B5EF4-FFF2-40B4-BE49-F238E27FC236}">
                <a16:creationId xmlns:a16="http://schemas.microsoft.com/office/drawing/2014/main" id="{236FE76E-6CFB-8F0F-A7DD-EDE60F9E27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12" y="5864889"/>
            <a:ext cx="941842" cy="843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5F533F-CF71-DD69-65D6-C98F4C2AA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916" y="1126724"/>
            <a:ext cx="4385356" cy="38047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BCB4E6E-57E1-F966-6708-3B480CA6F4EC}"/>
              </a:ext>
            </a:extLst>
          </p:cNvPr>
          <p:cNvSpPr txBox="1"/>
          <p:nvPr/>
        </p:nvSpPr>
        <p:spPr>
          <a:xfrm>
            <a:off x="7166186" y="4931447"/>
            <a:ext cx="653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  </a:t>
            </a:r>
            <a:r>
              <a:rPr lang="en-US" altLang="zh-CN" dirty="0"/>
              <a:t>	</a:t>
            </a:r>
            <a:r>
              <a:rPr lang="zh-CN" altLang="en-US" dirty="0"/>
              <a:t>文件概览：</a:t>
            </a:r>
            <a:endParaRPr lang="en-US" altLang="zh-CN" dirty="0"/>
          </a:p>
          <a:p>
            <a:r>
              <a:rPr lang="zh-CN" altLang="en-US" dirty="0"/>
              <a:t>多个不同类 函数文件隔离存储</a:t>
            </a:r>
            <a:r>
              <a:rPr lang="en-US" altLang="zh-CN" dirty="0"/>
              <a:t>——</a:t>
            </a:r>
            <a:r>
              <a:rPr lang="zh-CN" altLang="en-US" dirty="0"/>
              <a:t>增强复用性</a:t>
            </a:r>
          </a:p>
        </p:txBody>
      </p:sp>
    </p:spTree>
    <p:extLst>
      <p:ext uri="{BB962C8B-B14F-4D97-AF65-F5344CB8AC3E}">
        <p14:creationId xmlns:p14="http://schemas.microsoft.com/office/powerpoint/2010/main" val="338749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8836" y="212447"/>
            <a:ext cx="11501755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3</a:t>
            </a:r>
            <a:r>
              <a:rPr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.</a:t>
            </a:r>
            <a:r>
              <a:rPr sz="2800" kern="0" spc="7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   </a:t>
            </a: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程序开发思路                                          </a:t>
            </a: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       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8982B833-1C31-9C53-DF79-DB51549EF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1" y="1119974"/>
            <a:ext cx="5774867" cy="5310135"/>
          </a:xfrm>
          <a:prstGeom prst="rect">
            <a:avLst/>
          </a:prstGeom>
        </p:spPr>
      </p:pic>
      <p:pic>
        <p:nvPicPr>
          <p:cNvPr id="6" name="图片 5" descr="图示, 工程绘图&#10;&#10;AI 生成的内容可能不正确。">
            <a:extLst>
              <a:ext uri="{FF2B5EF4-FFF2-40B4-BE49-F238E27FC236}">
                <a16:creationId xmlns:a16="http://schemas.microsoft.com/office/drawing/2014/main" id="{BF454718-2D8B-E0B9-C657-2217C4974C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27" y="1835997"/>
            <a:ext cx="4271317" cy="48927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DBC6F09-6B25-92D4-5BD5-D16E88230EB4}"/>
              </a:ext>
            </a:extLst>
          </p:cNvPr>
          <p:cNvSpPr/>
          <p:nvPr/>
        </p:nvSpPr>
        <p:spPr>
          <a:xfrm>
            <a:off x="307372" y="1773519"/>
            <a:ext cx="748923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整</a:t>
            </a:r>
            <a:endParaRPr lang="en-US" altLang="zh-CN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体</a:t>
            </a:r>
            <a:endParaRPr lang="en-US" altLang="zh-CN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流</a:t>
            </a:r>
            <a:endParaRPr lang="en-US" altLang="zh-CN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03F016-634D-34CB-D94D-12EFE531A77D}"/>
              </a:ext>
            </a:extLst>
          </p:cNvPr>
          <p:cNvSpPr/>
          <p:nvPr/>
        </p:nvSpPr>
        <p:spPr>
          <a:xfrm>
            <a:off x="8010859" y="103205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模块交互</a:t>
            </a:r>
          </a:p>
        </p:txBody>
      </p:sp>
    </p:spTree>
    <p:extLst>
      <p:ext uri="{BB962C8B-B14F-4D97-AF65-F5344CB8AC3E}">
        <p14:creationId xmlns:p14="http://schemas.microsoft.com/office/powerpoint/2010/main" val="42120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224516" y="160893"/>
            <a:ext cx="11501755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</a:t>
            </a:r>
            <a:r>
              <a:rPr lang="zh-CN" alt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、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核心代码介绍</a:t>
            </a:r>
            <a:r>
              <a:rPr lang="en-US" altLang="zh-CN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运行结果展示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8C9AFE-4BC8-4FB4-F486-5FFD5D695989}"/>
              </a:ext>
            </a:extLst>
          </p:cNvPr>
          <p:cNvSpPr txBox="1"/>
          <p:nvPr/>
        </p:nvSpPr>
        <p:spPr>
          <a:xfrm>
            <a:off x="108836" y="841323"/>
            <a:ext cx="59871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. </a:t>
            </a:r>
            <a:r>
              <a:rPr lang="zh-CN" altLang="en-US" sz="1400" b="1" dirty="0"/>
              <a:t>智能变道系统和轨迹预测</a:t>
            </a:r>
            <a:r>
              <a:rPr lang="zh-CN" altLang="en-US" sz="1400" dirty="0"/>
              <a:t>（Class.h/Car_Function.cpp）</a:t>
            </a:r>
          </a:p>
          <a:p>
            <a:r>
              <a:rPr lang="zh-CN" altLang="en-US" sz="1400" dirty="0"/>
              <a:t>第55-75行（Class.h）：设计了平滑变道系统，包括变道进度、轨迹点等</a:t>
            </a:r>
          </a:p>
          <a:p>
            <a:r>
              <a:rPr lang="zh-CN" altLang="en-US" sz="1400" dirty="0"/>
              <a:t>第10-175行（Car_Function.cpp）：实现了基于贝塞尔曲线的平滑变道，不同车型有不同变道速度（第35-41行）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/>
              <a:t>第244-336行（Car_Function.cpp）：实现了轨迹预测和碰撞检测</a:t>
            </a:r>
            <a:endParaRPr lang="en-US" altLang="zh-CN" sz="1400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虚拟车辆系统（Class.h/Function.cpp）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4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创新点：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4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第61-75行（Class.h）：设计了VirtualVehicle类用于轨迹预测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4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第117-140行（Function.cpp）：实现了轨迹相交检测算法</a:t>
            </a:r>
            <a:endParaRPr lang="zh-CN" altLang="en-US" sz="1400" dirty="0"/>
          </a:p>
          <a:p>
            <a:r>
              <a:rPr lang="en-US" altLang="zh-CN" sz="1400" dirty="0"/>
              <a:t>2</a:t>
            </a:r>
            <a:r>
              <a:rPr lang="zh-CN" altLang="en-US" sz="1400" b="1" dirty="0"/>
              <a:t>. 车辆类型系统和真实车辆绘制</a:t>
            </a:r>
            <a:r>
              <a:rPr lang="zh-CN" altLang="en-US" sz="1400" dirty="0"/>
              <a:t>（VehicleTypes.h/VehicleTypes.cpp）</a:t>
            </a:r>
          </a:p>
          <a:p>
            <a:r>
              <a:rPr lang="zh-CN" altLang="en-US" sz="1400" dirty="0"/>
              <a:t>创新点：</a:t>
            </a:r>
          </a:p>
          <a:p>
            <a:r>
              <a:rPr lang="zh-CN" altLang="en-US" sz="1400" dirty="0"/>
              <a:t>第1-35行（VehicleTypes.h）：创建了继承体系的车辆类型（Sedan、SUV、Truck），每种车有不同特性和安全距离</a:t>
            </a:r>
          </a:p>
          <a:p>
            <a:endParaRPr lang="zh-CN" altLang="en-US" sz="12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C71000-FB5B-A7AE-3503-E52AC215FD5B}"/>
              </a:ext>
            </a:extLst>
          </p:cNvPr>
          <p:cNvCxnSpPr/>
          <p:nvPr/>
        </p:nvCxnSpPr>
        <p:spPr>
          <a:xfrm>
            <a:off x="7450015" y="2139462"/>
            <a:ext cx="96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B8887AB-8276-BC8A-B992-9FE7FBCFB1DF}"/>
              </a:ext>
            </a:extLst>
          </p:cNvPr>
          <p:cNvCxnSpPr/>
          <p:nvPr/>
        </p:nvCxnSpPr>
        <p:spPr>
          <a:xfrm>
            <a:off x="7565580" y="3864774"/>
            <a:ext cx="96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2228C11-887B-B80E-99B7-AD8F57E483FD}"/>
              </a:ext>
            </a:extLst>
          </p:cNvPr>
          <p:cNvCxnSpPr/>
          <p:nvPr/>
        </p:nvCxnSpPr>
        <p:spPr>
          <a:xfrm>
            <a:off x="7565580" y="5521569"/>
            <a:ext cx="96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27FF47E-D9C0-B3D0-6608-FA8D06630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683" y="879321"/>
            <a:ext cx="6173317" cy="58459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CEA079-2382-2C85-11DA-D07361B68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4876" y="3613464"/>
            <a:ext cx="6173317" cy="3303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ECFD8D-2415-2022-8116-5AD7320B8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62" y="3893733"/>
            <a:ext cx="5539829" cy="2964267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9AA0C1-8104-711C-7573-BEFFFB7C93A2}"/>
              </a:ext>
            </a:extLst>
          </p:cNvPr>
          <p:cNvCxnSpPr/>
          <p:nvPr/>
        </p:nvCxnSpPr>
        <p:spPr>
          <a:xfrm>
            <a:off x="1162173" y="3964366"/>
            <a:ext cx="0" cy="92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4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8836" y="212447"/>
            <a:ext cx="11501755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</a:t>
            </a:r>
            <a:r>
              <a:rPr lang="zh-CN" alt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、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核心代码介绍</a:t>
            </a:r>
            <a:r>
              <a:rPr lang="en-US" altLang="zh-CN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运行结果展示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pic>
        <p:nvPicPr>
          <p:cNvPr id="4" name="11月17日 (2)(1)">
            <a:hlinkClick r:id="" action="ppaction://media"/>
            <a:extLst>
              <a:ext uri="{FF2B5EF4-FFF2-40B4-BE49-F238E27FC236}">
                <a16:creationId xmlns:a16="http://schemas.microsoft.com/office/drawing/2014/main" id="{020EF387-F744-6E7B-D849-FA83BAF60B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3670"/>
          <a:stretch/>
        </p:blipFill>
        <p:spPr>
          <a:xfrm>
            <a:off x="108836" y="914715"/>
            <a:ext cx="12192000" cy="60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2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8837" y="212447"/>
            <a:ext cx="7364626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</a:t>
            </a:r>
            <a:r>
              <a:rPr lang="zh-CN" alt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、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核心代码介绍</a:t>
            </a:r>
            <a:r>
              <a:rPr lang="en-US" altLang="zh-CN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运行结果展示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8C9AFE-4BC8-4FB4-F486-5FFD5D695989}"/>
              </a:ext>
            </a:extLst>
          </p:cNvPr>
          <p:cNvSpPr txBox="1"/>
          <p:nvPr/>
        </p:nvSpPr>
        <p:spPr>
          <a:xfrm>
            <a:off x="1" y="805357"/>
            <a:ext cx="710704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3. 统计分析系统（VehicleStatistics.h/VehicleStatistics.cpp）</a:t>
            </a:r>
          </a:p>
          <a:p>
            <a:r>
              <a:rPr lang="zh-CN" altLang="en-US" sz="1800" dirty="0"/>
              <a:t>创新点：</a:t>
            </a:r>
          </a:p>
          <a:p>
            <a:r>
              <a:rPr lang="zh-CN" altLang="en-US" sz="1800" dirty="0"/>
              <a:t>第1-47行（VehicleStatistics.h）：设计了完整的统计系统，包括车辆类型统计和故障率统计</a:t>
            </a:r>
          </a:p>
          <a:p>
            <a:r>
              <a:rPr lang="zh-CN" altLang="en-US" sz="1800" dirty="0"/>
              <a:t>第1-145行（VehicleStatistics.cpp）：实现了CSV文件输出功能，满足老师要求的"统计结果输出到csv文件“</a:t>
            </a:r>
            <a:endParaRPr lang="en-US" altLang="zh-CN" sz="1800" dirty="0"/>
          </a:p>
          <a:p>
            <a:endParaRPr lang="en-US" altLang="zh-CN" sz="18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4. 环境感知和安全系统（Class.h/Car_Function.cpp）</a:t>
            </a:r>
            <a:endParaRPr lang="zh-CN" altLang="zh-CN" sz="12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创新点：</a:t>
            </a:r>
            <a:endParaRPr lang="zh-CN" altLang="zh-CN" sz="12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第80-88行（Class.h）：实现了距离检测和危险处理系统</a:t>
            </a:r>
            <a:endParaRPr lang="zh-CN" altLang="zh-CN" sz="12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第189-242行（Car_Function.cpp）：实现了车辆间距离检测、安全距</a:t>
            </a:r>
            <a:endParaRPr lang="en-US" altLang="zh-CN" sz="18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离动态调整</a:t>
            </a:r>
            <a:endParaRPr lang="zh-CN" altLang="zh-CN" sz="12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第361-404行（Car_Function.cpp）：实现了碰撞检测和车辆抛锚机制</a:t>
            </a:r>
            <a:endParaRPr lang="en-US" altLang="zh-CN" sz="18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zh-CN" altLang="zh-CN" sz="1200" dirty="0">
              <a:effectLst/>
            </a:endParaRPr>
          </a:p>
          <a:p>
            <a:endParaRPr lang="zh-CN" altLang="en-US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0A5351-AF47-15ED-5402-FFC2173B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49"/>
          <a:stretch/>
        </p:blipFill>
        <p:spPr>
          <a:xfrm>
            <a:off x="3343941" y="4700953"/>
            <a:ext cx="3633419" cy="1944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96616E-412F-7CC6-C067-BFAC95160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61" y="4700953"/>
            <a:ext cx="3215284" cy="19445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A5529B-50A8-5B21-D3F3-9BA20D779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524" y="841323"/>
            <a:ext cx="5137654" cy="598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105693" y="212447"/>
            <a:ext cx="7367770" cy="467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85"/>
              </a:lnSpc>
            </a:pPr>
            <a:r>
              <a:rPr 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4</a:t>
            </a:r>
            <a:r>
              <a:rPr lang="zh-CN" altLang="en-US" sz="2800" kern="0" spc="-10" dirty="0">
                <a:solidFill>
                  <a:srgbClr val="24285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hlinkClick r:id="rId2" action="ppaction://hlinksldjump"/>
              </a:rPr>
              <a:t>、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核心代码介绍</a:t>
            </a:r>
            <a:r>
              <a:rPr lang="en-US" altLang="zh-CN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+</a:t>
            </a:r>
            <a:r>
              <a:rPr lang="zh-CN" altLang="en-US" sz="28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sldjump"/>
              </a:rPr>
              <a:t>运行结果展示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00000">
            <a:off x="8419703" y="268554"/>
            <a:ext cx="3666604" cy="360362"/>
          </a:xfrm>
          <a:prstGeom prst="rect">
            <a:avLst/>
          </a:prstGeom>
        </p:spPr>
      </p:pic>
      <p:sp>
        <p:nvSpPr>
          <p:cNvPr id="58" name="path 58"/>
          <p:cNvSpPr/>
          <p:nvPr/>
        </p:nvSpPr>
        <p:spPr>
          <a:xfrm>
            <a:off x="0" y="753833"/>
            <a:ext cx="12191758" cy="87490"/>
          </a:xfrm>
          <a:custGeom>
            <a:avLst/>
            <a:gdLst/>
            <a:ahLst/>
            <a:cxnLst/>
            <a:rect l="0" t="0" r="0" b="0"/>
            <a:pathLst>
              <a:path w="19199" h="137">
                <a:moveTo>
                  <a:pt x="9599" y="137"/>
                </a:moveTo>
                <a:lnTo>
                  <a:pt x="0" y="137"/>
                </a:lnTo>
                <a:lnTo>
                  <a:pt x="0" y="0"/>
                </a:lnTo>
                <a:lnTo>
                  <a:pt x="19199" y="0"/>
                </a:lnTo>
                <a:lnTo>
                  <a:pt x="19199" y="137"/>
                </a:lnTo>
                <a:lnTo>
                  <a:pt x="9599" y="1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textbox 60"/>
          <p:cNvSpPr/>
          <p:nvPr/>
        </p:nvSpPr>
        <p:spPr>
          <a:xfrm>
            <a:off x="11977854" y="6628381"/>
            <a:ext cx="137160" cy="200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400" b="1" kern="0" spc="80" dirty="0">
                <a:solidFill>
                  <a:srgbClr val="0049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726271" y="6540662"/>
            <a:ext cx="465487" cy="194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8C9AFE-4BC8-4FB4-F486-5FFD5D695989}"/>
              </a:ext>
            </a:extLst>
          </p:cNvPr>
          <p:cNvSpPr txBox="1"/>
          <p:nvPr/>
        </p:nvSpPr>
        <p:spPr>
          <a:xfrm>
            <a:off x="108836" y="1168035"/>
            <a:ext cx="80800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5. 动态UI和交互控制（Car_Sim.cpp）</a:t>
            </a:r>
            <a:endParaRPr lang="zh-CN" altLang="zh-C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创新点：</a:t>
            </a:r>
            <a:endParaRPr lang="zh-CN" altLang="zh-C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第13-20行：实现了动态参数调节（车辆生成频率、安全距离、停止速度）</a:t>
            </a:r>
            <a:endParaRPr lang="zh-CN" altLang="zh-C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第108-114行：实现了天气系统（下雨、下雪）和昼夜切换</a:t>
            </a:r>
            <a:endParaRPr lang="zh-CN" altLang="zh-C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第485-503行：实现了鼠标交互控制，可以清除特定车道车辆</a:t>
            </a:r>
            <a:endParaRPr lang="en-US" altLang="zh-CN" sz="18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zh-CN" altLang="zh-CN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042194-AF7B-AF86-E5D0-6DEC0321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16"/>
          <a:stretch/>
        </p:blipFill>
        <p:spPr>
          <a:xfrm>
            <a:off x="7737232" y="3386869"/>
            <a:ext cx="3831576" cy="21847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0AD465-4BC5-E117-78E2-42BBB7A6E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7232" y="1051905"/>
            <a:ext cx="3831576" cy="221883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4F734DB-E439-2FAB-9EB7-6291DE2C33F8}"/>
              </a:ext>
            </a:extLst>
          </p:cNvPr>
          <p:cNvGrpSpPr/>
          <p:nvPr/>
        </p:nvGrpSpPr>
        <p:grpSpPr>
          <a:xfrm>
            <a:off x="280311" y="2791549"/>
            <a:ext cx="7285447" cy="3932885"/>
            <a:chOff x="233887" y="914714"/>
            <a:chExt cx="12081029" cy="56461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3ECE321-D286-34EF-F280-8E2A09BAD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3987" y="914714"/>
              <a:ext cx="4840023" cy="267209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2E6D9D-3687-3F85-9FAC-218FD7A9F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887" y="2277135"/>
              <a:ext cx="3901562" cy="2023213"/>
            </a:xfrm>
            <a:prstGeom prst="rect">
              <a:avLst/>
            </a:prstGeom>
          </p:spPr>
        </p:pic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F6C5AC3-2298-DF37-2732-368D70C7F5B6}"/>
                </a:ext>
              </a:extLst>
            </p:cNvPr>
            <p:cNvCxnSpPr/>
            <p:nvPr/>
          </p:nvCxnSpPr>
          <p:spPr>
            <a:xfrm flipV="1">
              <a:off x="4383221" y="2855288"/>
              <a:ext cx="483747" cy="271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8F46E6E-2E75-3956-F5DF-39F02C3BA6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6026" y="4501208"/>
              <a:ext cx="601734" cy="377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4C6D10A-B549-BA78-CA69-09C5F44F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49" y="3855523"/>
              <a:ext cx="4675047" cy="2592257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6E00FE9-2235-8A15-CC5B-AFC6E5591FD1}"/>
                </a:ext>
              </a:extLst>
            </p:cNvPr>
            <p:cNvSpPr/>
            <p:nvPr/>
          </p:nvSpPr>
          <p:spPr>
            <a:xfrm>
              <a:off x="1267466" y="4689987"/>
              <a:ext cx="15696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正常</a:t>
              </a:r>
              <a:endPara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71A45D-F424-43A3-22F5-B78B633DA0A9}"/>
                </a:ext>
              </a:extLst>
            </p:cNvPr>
            <p:cNvSpPr/>
            <p:nvPr/>
          </p:nvSpPr>
          <p:spPr>
            <a:xfrm>
              <a:off x="10188186" y="1292488"/>
              <a:ext cx="212673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下雨</a:t>
              </a:r>
              <a:endPara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白天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62C7D2B-4C38-8525-DE22-9F2577323598}"/>
                </a:ext>
              </a:extLst>
            </p:cNvPr>
            <p:cNvSpPr/>
            <p:nvPr/>
          </p:nvSpPr>
          <p:spPr>
            <a:xfrm>
              <a:off x="10188187" y="4307430"/>
              <a:ext cx="2126729" cy="22534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雪天</a:t>
              </a:r>
              <a:endPara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黑夜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2474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NhMGE2NTA3NzdhMTUxNDhkMzRiZDA1YTExNjg0MjUifQ==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9-1">
      <extobjdata type="E657119C-6982-421D-8BA7-E74DEB70A7D9" data="ewoJIkNhdGVnb3J5IiA6ICJmbG93IiwKCSJEZWZpbml0aW9uIiA6ICJKVGRDSlRJeWNHRm5aU1V5TWlVelFTVTNRaVV5TW5CaFpHUnBibWNsTWpJbE0wRXlNQ1V5UXlVeU1tOXlhV1Z1ZEdGMGFXOXVKVEl5SlROQkpUSXljRzl5ZEhKaGFYUWxNaklsTWtNbE1qSmlZV05yWjNKdmRXNWtRMjlzYjNJbE1qSWxNMEVsTWpKMGNtRnVjM0JoY21WdWRDVXlNaVV5UXlVeU1tZHlhV1JUYVhwbEpUSXlKVE5CTVRVbE1rTWxNakozYVdSMGFDVXlNaVV6UVRFeU9EUWxNa01sTWpKemFHOTNSM0pwWkNVeU1pVXpRWFJ5ZFdVbE1rTWxNakp5YVdOb1ZHVjRkQ1V5TWlVelFYUnlkV1VsTWtNbE1qSm9aV2xuYUhRbE1qSWxNMEUxTmprbE4wUWxNa01sTWpKbGJHVnRaVzUwY3lVeU1pVXpRU1UzUWlVM1JDVXlReVV5TW1OdmJXMWxiblJ6SlRJeUpUTkJKVFZDSlRWRUpUZEUiLAoJIkZpbGVJZCIgOiAicG9fYmhkY2JnaWVmZmRpZmEiCn0K"/>
    </extobj>
    <extobj name="E657119C-6982-421D-8BA7-E74DEB70A7D9-2">
      <extobjdata type="E657119C-6982-421D-8BA7-E74DEB70A7D9" data="ewoJIkNhdGVnb3J5IiA6ICJtaW5kX2ZyZWUiLAoJIkRlZmluaXRpb24iIDogIkpUZENKVEl5YkdWbWRFTm9hV3hrY21WdUpUSXlKVE5CSlRWQ0pUVkVKVEpESlRJeVkyaHBiR1J5Wlc0bE1qSWxNMEVsTlVJbE4wSWxNakpwWkNVeU1pVXpRU1V5TW1VNE1qZGxNek0zWW1ObVl6VXlPR0lsTWpJbE1rTWxNakp3WVhKbGJuUWxNaklsTTBFbE1qSnliMjkwSlRJeUpUSkRKVEl5WTJocGJHUnlaVzRsTWpJbE0wRWxOVUlsTlVRbE1rTWxNakowYVhSc1pTVXlNaVV6UVNVeU1pVkZPQ1ZCUlNWQk1TVkZOeVZCUlNVNU55VkZOeVZCUkNVNE9TVkZPQ1ZDUlNWQ09TVkZOQ1ZDT0NVNE9TVkZPQ1ZCTnlVNU1pVkZOU1ZDUkNWQk1pVkZOeVU1UVNVNE5DVkZPU1ZCUWlVNU9DVkZOU1ZDUVNWQk5pVXlNaVUzUkNVeVF5VTNRaVV5TW1sa0pUSXlKVE5CSlRJeVlqRTFaamszTlRnNVlqWmlaVEkxWVNVeU1pVXlReVV5TW5CaGNtVnVkQ1V5TWlVelFTVXlNbkp2YjNRbE1qSWxNa01sTWpKamFHbHNaSEpsYmlVeU1pVXpRU1UxUWlVMVJDVXlReVV5TW5ScGRHeGxKVEl5SlROQkpUSXlKVVUySlVFekpUZ3dKVVUySlRsR0pVRTFKVVUwSlVJNEpUZzVKVVU0SlVFM0pUa3lKVVUxSlVKRUpVRXlKVVUzSlRsQkpUZzBKVVU1SlVFeEpVSTJKVVUzSlRneUpVSTVKVVUySlRrNEpVRkdKVVUxSlRrd0pVRTJKVVUxSlRsREpVRTRKVVUzSlRsR0pVRTVKVVUxSlVKRUpVRXlKVVUxSlRoREpVSkJKVVUxSlRsR0pUbEdKVVUzSlRsQkpUZzBKVVU0SlVKRkpVSTVKVVUzSlRrMUpUaERKVVUxSlRnMkpUZzFKVEl5SlRkRUpUVkVKVEpESlRJeWNtOXZkQ1V5TWlVelFYUnlkV1VsTWtNbE1qSjBhR1Z0WlNVeU1pVXpRU1V5TW5Sb1pXMWxNeVV5TWlVeVF5VXlNbWxrSlRJeUpUTkJKVEl5Y205dmRDVXlNaVV5UXlVeU1uUnBkR3hsSlRJeUpUTkJKVEl5SlVVM0pVRkVKVGc1SlVVNEpVSkZKVUk1SlVVMEpVSTRKVGc1SlVVNEpVRTNKVGt5SlVVMUpVSkVKVUV5SlVVNEpVSkZKVUk1SlVVM0pUazFKVGhESlVVMkpVRXpKVGd3SlVVMkpUbEdKVUUxSlRJeUpUSkRKVEl5YzNSeWRXTjBkWEpsSlRJeUpUTkJKVEl5YldsdVpGOW1jbVZsWDJ4aGVXOTFkQ1V5TWlVeVF5VXlNbU52YlcxbGJuUnpKVEl5SlROQkpUVkNKVFZFSlRKREpUSXljMmh2ZDFkaGRHVnliV0Z5YXlVeU1pVXpRV1poYkhObEpUZEUiLAoJIkZpbGVJZCIgOiAicG9fYmhkY2JoYmZhYWJoYmEiCn0K"/>
    </extobj>
    <extobj name="d08f2f8d-5846-f620-5972-391b04244926-3">
      <extobjdata type="d08f2f8d-5846-f620-5972-391b04244926" data="ewoJIkRhdGEiIDogIntcIm9sZFJlY3RcIjp7XCJ4XCI6MTk1LjA5LFwieVwiOjg4LjQ2LFwid2lkdGhcIjo1MS4yNCxcImhlaWdodFwiOjQ5LjUyfSxcInBvaW50c1wiOlsyMDMuNDEsODQuOTgsMTczMjE3MjM2MTEyOCwtMiwwLDEzNCwtNSwwLDE1MiwtNywwLDE2OCwtMTAsMSwxODYsLTEyLDIsMjAyLC0xNCwzLDIzNSwtMTYsNiwyNjgsLTE3LDgsMjg1LC0xNywxMCwzMDEsLTE4LDEzLDMxOCwtMTksMTgsMzUyLC0xOSwyMiwzODQsLTE5LDI1LDQwMSwtMTgsMzAsNDE4LC0xNywzMiw0MzQsLTE1LDM1LDQ1MiwtMTMsMzcsNDg1LC0xMCwzOSw1MTgsLTgsNDAsNTM1LC02LDQwLDU1MiwtNCw0MSw1NzIsMSw0MSw2MDEsNCw0MSw2MTksNiw0MSw2MzUsOCw0MCw2NTEsMTAsMzksNjY4LDEyLDM5LDY4NiwxNCwzOCw3MTgsMTcsMzYsNzUxLDE4LDM0LDc2OCwyMCwzMSw4MDEsMjEsMjksODE5LDIzLDI3LDg1MiwyMywyNSw4NjgsMjMsMjMsODg1LDI0LDIwLDkxOSwyMywxOCw5NjgsMjIsMTYsMTAwMiwyMSwxNCwxMDM0LDE5LDEyLDEwODUsMTgsMTAsMTExOSwxNiw5LDExNTEsMTQsNywxMjE4LDEyLDYsMTMwMSwxMCw0LDEzNTEsOCw0LDEzODUsNiwyLDE0MzUsNCwyLDE0NTEsMiwxLDE0ODUsMCwxLDE1MTgsLTIsMSwxNjA4XSxcIndpZHRoXCI6MyxcIm9yaWdpblpvb21cIjowLjkzfSIsCgkiVHlwZSIgOiAidGV4dCIKfQo="/>
    </extobj>
    <extobj name="d08f2f8d-5846-f620-5972-391b04244926-4">
      <extobjdata type="d08f2f8d-5846-f620-5972-391b04244926" data="ewoJIkRhdGEiIDogIntcIm9sZFJlY3RcIjp7XCJ4XCI6MjQ4LjU1LFwieVwiOjE2MS4xOCxcIndpZHRoXCI6NDEuNDcsXCJoZWlnaHRcIjo0MC4yNH0sXCJwb2ludHNcIjpbMjU0LjQxLDE1Mi45OCwxNzMyMTcyMzY3NDQxLC0yLDAsMTg5LC00LDAsMjIyLC02LDAsMjM5LC05LDAsMjcyLC0xMSwwLDMyMSwtMTMsMSwzMzgsLTE1LDIsMzcxLC0xNyw0LDQwNSwtMTksNiw0MzgsLTIwLDgsNDcyLC0yMCwxMCw1MjIsLTIwLDEyLDUzOSwtMjAsMTQsNTU1LC0yMCwxNyw1NzEsLTIwLDIxLDYwNSwtMTksMjMsNjIxLC0xOCwyNSw2MzgsLTE3LDI3LDY1NSwtMTUsMjksNjg4LC0xMiwzMSw3MjUsLTksMzIsNzU2LC02LDMyLDc4OSwtNCwzMiw4MDUsLTEsMzIsODIyLDIsMzIsODU1LDQsMzEsODcyLDYsMzAsODg4LDgsMjksOTA2LDEwLDI3LDkzOSwxMiwyNSw5NzEsMTIsMjMsMTAwNSwxMywyMSwxMDU1LDEzLDE5LDExMDYsMTMsMTcsMTEzOSwxMiwxNSwxMTcyLDExLDEzLDEyMjIsMTAsMTEsMTI3Miw4LDksMTMyMiw1LDcsMTM1NiwzLDYsMTM4OCwxLDYsMTQ3MiwtMSw1LDE1MjJdLFwid2lkdGhcIjozLFwib3JpZ2luWm9vbVwiOjAuOTN9IiwKCSJUeXBlIiA6ICJ0ZXh0Igp9Cg=="/>
    </extobj>
    <extobj name="d08f2f8d-5846-f620-5972-391b04244926-5">
      <extobjdata type="d08f2f8d-5846-f620-5972-391b04244926" data="ewoJIkRhdGEiIDogIntcIm9sZFJlY3RcIjp7XCJ4XCI6NzEuMzksXCJ5XCI6MjYzLjA5LFwid2lkdGhcIjo0MC41LFwiaGVpZ2h0XCI6MzIuNzl9LFwicG9pbnRzXCI6Wzg0LjQxLDI0Ny45OCwxNzMyMTcyMzczOTY0LC0yLDAsMTY2LC00LDAsMjM1LC02LDAsMjY4LC05LDAsMzE2LC0xMSwxLDM2NSwtMTMsMiw0MzIsLTE0LDQsNDk5LC0xNSw2LDU4MiwtMTUsOCw2MzMsLTE1LDEwLDY4MiwtMTUsMTIsNzMyLC0xNSwxNCw3NjUsLTE1LDE2LDc5OCwtMTQsMTgsODMyLC0xMywyMCw4NjUsLTExLDIyLDkzMywtOSwyMyw5ODEsLTcsMjQsMTAzMiwtNSwyNCwxMDY1LC0zLDI1LDEwOTksLTEsMjUsMTExNiwyLDI1LDExNDksNCwyNSwxMTY2LDYsMjUsMTE5OSw4LDI0LDEyMzEsMTAsMjMsMTI0OSwxMiwyMSwxMjgyLDE0LDIwLDEyOTgsMTUsMTgsMTMzMiwxNiwxNiwxMzY2LDE3LDE0LDEzOTgsMTcsMTIsMTQzMiwxNywxMCwxNTAwLDE2LDgsMTU2NSwxNSw2LDE2ODIsMTMsNSwxNzQ5LDExLDQsMTc5OCw5LDMsMTg2NSw3LDIsMTkzMSw1LDIsMTk4MiwzLDEsMjA0OSwxLDEsMjA4MywtMSwxLDIxMzEsLTMsMSwyMjY2XSxcIndpZHRoXCI6MyxcIm9yaWdpblpvb21cIjowLjkzfSIsCgkiVHlwZSIgOiAidGV4dCIKfQo="/>
    </extobj>
    <extobj name="d08f2f8d-5846-f620-5972-391b04244926-6">
      <extobjdata type="d08f2f8d-5846-f620-5972-391b04244926" data="ewoJIkRhdGEiIDogIntcIm9sZFJlY3RcIjp7XCJ4XCI6ODQuMTQsXCJ5XCI6MjYzLjk2LFwid2lkdGhcIjo2LjQ0LFwiaGVpZ2h0XCI6Ni40NH0sXCJwb2ludHNcIjpbODEuNDEsMjQ4Ljk4LDE3MzIxNzIzNzYzMThdLFwid2lkdGhcIjozLFwib3JpZ2luWm9vbVwiOjAuOTN9IiwKCSJUeXBlIiA6ICJ0ZXh0Igp9Cg=="/>
    </extobj>
    <extobj name="d08f2f8d-5846-f620-5972-391b04244926-7">
      <extobjdata type="d08f2f8d-5846-f620-5972-391b04244926" data="ewoJIkRhdGEiIDogIntcIm9sZFJlY3RcIjp7XCJ4XCI6MTA1LjA3LFwieVwiOjIwOC40NixcIndpZHRoXCI6NjQuMzMsXCJoZWlnaHRcIjo1NC45N30sXCJwb2ludHNcIjpbMTI4LjQxLDIwMS45OCwxNzMyMTcyMzgwMDQ5LC0yLDAsMjE1LC03LDAsMjQ3LC05LDAsMjY0LC0xMiwxLDI4MSwtMTUsMSwyOTgsLTE3LDIsMzE0LC0yMCw0LDMzMSwtMjIsNSwzNDcsLTIzLDcsMzY0LC0yNSw4LDM4MSwtMjYsMTAsMzk3LC0yNywxMiw0MTQsLTI3LDE0LDQzMCwtMjgsMTYsNDQ4LC0yOCwxOSw0NjQsLTI4LDIzLDQ4MCwtMjgsMjcsNDk3LC0yNywzMSw1MTQsLTI1LDM0LDUzMSwtMjIsMzcsNTQ3LC0yMCwzOSw1NjQsLTE3LDQwLDU4MSwtMTQsNDEsNTk3LC0xMSw0MSw2MTQsLTcsNDEsNjMxLC0zLDQxLDY0Nyw0LDQwLDY2NSwxMSwzOCw2OTgsMTQsMzUsNzE0LDE3LDMyLDczMSwyMCwyOSw3NDcsMjIsMjcsNzY0LDI0LDI0LDc4MCwyNSwyMSw3OTgsMjYsMTgsODE0LDI3LDE0LDgzMSwyNywxMSw4NDgsMjYsOCw4NjQsMjUsNiw4ODEsMjMsNCw4OTcsMTksMiw5MTQsMTIsLTIsOTMxLDgsLTMsOTQ3LDMsLTUsOTY0LC0xLC01LDk4MSwtMywtNSw5OTcsLTUsLTUsMTAxNSwtNywtNSwxMDQ3XSxcIndpZHRoXCI6MyxcIm9yaWdpblpvb21cIjowLjkzfSIsCgkiVHlwZSIgOiAidGV4dCIKfQo="/>
    </extobj>
  </extobjs>
</s:customData>
</file>

<file path=customXml/itemProps1.xml><?xml version="1.0" encoding="utf-8"?>
<ds:datastoreItem xmlns:ds="http://schemas.openxmlformats.org/officeDocument/2006/customXml" ds:itemID="{914D4C94-BD07-4186-90A2-E9EA92369CFB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1004</Words>
  <Application>Microsoft Office PowerPoint</Application>
  <PresentationFormat>宽屏</PresentationFormat>
  <Paragraphs>160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-apple-system</vt:lpstr>
      <vt:lpstr>Arial Unicode MS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课程标题</dc:title>
  <dc:creator>Zichao Pan</dc:creator>
  <cp:keywords>同济大学桥梁设计方法与过程课题组</cp:keywords>
  <cp:lastModifiedBy>鸿哲 汤</cp:lastModifiedBy>
  <cp:revision>16</cp:revision>
  <dcterms:created xsi:type="dcterms:W3CDTF">2024-11-21T15:06:00Z</dcterms:created>
  <dcterms:modified xsi:type="dcterms:W3CDTF">2025-11-17T11:38:02Z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2024-11-22T17:44:16Z</vt:filetime>
  </property>
  <property fmtid="{D5CDD505-2E9C-101B-9397-08002B2CF9AE}" pid="4" name="ICV">
    <vt:lpwstr>89C561F3AA2D4D438DEEC492597E97EC_13</vt:lpwstr>
  </property>
  <property fmtid="{D5CDD505-2E9C-101B-9397-08002B2CF9AE}" pid="5" name="KSOProductBuildVer">
    <vt:lpwstr>2052-12.1.0.18372</vt:lpwstr>
  </property>
</Properties>
</file>